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Lato"/>
      <p:regular r:id="rId19"/>
      <p:bold r:id="rId20"/>
      <p:italic r:id="rId21"/>
      <p:boldItalic r:id="rId22"/>
    </p:embeddedFont>
    <p:embeddedFont>
      <p:font typeface="Lato Hairline"/>
      <p:regular r:id="rId23"/>
      <p:bold r:id="rId24"/>
      <p:italic r:id="rId25"/>
      <p:boldItalic r:id="rId26"/>
    </p:embeddedFont>
    <p:embeddedFont>
      <p:font typeface="La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LatoHairline-bold.fntdata"/><Relationship Id="rId23" Type="http://schemas.openxmlformats.org/officeDocument/2006/relationships/font" Target="fonts/LatoHairli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Hairline-boldItalic.fntdata"/><Relationship Id="rId25" Type="http://schemas.openxmlformats.org/officeDocument/2006/relationships/font" Target="fonts/LatoHairline-italic.fntdata"/><Relationship Id="rId28" Type="http://schemas.openxmlformats.org/officeDocument/2006/relationships/font" Target="fonts/LatoLight-bold.fntdata"/><Relationship Id="rId27" Type="http://schemas.openxmlformats.org/officeDocument/2006/relationships/font" Target="fonts/Lato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ato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a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e2a69c54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8e2a69c5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e2a69c54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8e2a69c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9d1d2f13d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9d1d2f13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8e2a69c54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8e2a69c5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8e2a69c54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8e2a69c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8e2a69c54_3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8e2a69c54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1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999999"/>
                </a:solidFill>
              </a:defRPr>
            </a:lvl1pPr>
            <a:lvl2pPr lvl="1" rtl="0" algn="ctr">
              <a:buNone/>
              <a:defRPr>
                <a:solidFill>
                  <a:srgbClr val="999999"/>
                </a:solidFill>
              </a:defRPr>
            </a:lvl2pPr>
            <a:lvl3pPr lvl="2" rtl="0" algn="ctr">
              <a:buNone/>
              <a:defRPr>
                <a:solidFill>
                  <a:srgbClr val="999999"/>
                </a:solidFill>
              </a:defRPr>
            </a:lvl3pPr>
            <a:lvl4pPr lvl="3" rtl="0" algn="ctr">
              <a:buNone/>
              <a:defRPr>
                <a:solidFill>
                  <a:srgbClr val="999999"/>
                </a:solidFill>
              </a:defRPr>
            </a:lvl4pPr>
            <a:lvl5pPr lvl="4" rtl="0" algn="ctr">
              <a:buNone/>
              <a:defRPr>
                <a:solidFill>
                  <a:srgbClr val="999999"/>
                </a:solidFill>
              </a:defRPr>
            </a:lvl5pPr>
            <a:lvl6pPr lvl="5" rtl="0" algn="ctr">
              <a:buNone/>
              <a:defRPr>
                <a:solidFill>
                  <a:srgbClr val="999999"/>
                </a:solidFill>
              </a:defRPr>
            </a:lvl6pPr>
            <a:lvl7pPr lvl="6" rtl="0" algn="ctr">
              <a:buNone/>
              <a:defRPr>
                <a:solidFill>
                  <a:srgbClr val="999999"/>
                </a:solidFill>
              </a:defRPr>
            </a:lvl7pPr>
            <a:lvl8pPr lvl="7" rtl="0" algn="ctr">
              <a:buNone/>
              <a:defRPr>
                <a:solidFill>
                  <a:srgbClr val="999999"/>
                </a:solidFill>
              </a:defRPr>
            </a:lvl8pPr>
            <a:lvl9pPr lvl="8" rtl="0" algn="ctr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48" name="Google Shape;4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ketchfab.com/3d-models/moose-1087d02ab0024c458091acae86cf6916" TargetMode="External"/><Relationship Id="rId4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385725" y="160727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for your life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450600" y="3004750"/>
            <a:ext cx="26934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Roger Martin-pero Otin 195003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Ferran Enguix Trancoso 195659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Lluis Hernández Melià 193200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Daniel Mateos Manjón 205514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900" y="3331450"/>
            <a:ext cx="2950200" cy="17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29786" l="0" r="0" t="-15727"/>
          <a:stretch/>
        </p:blipFill>
        <p:spPr>
          <a:xfrm>
            <a:off x="4415235" y="3692956"/>
            <a:ext cx="445684" cy="21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795099" y="3692950"/>
            <a:ext cx="1030451" cy="142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9525"/>
            <a:ext cx="2302149" cy="38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455750" y="793600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6. Mappings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On a </a:t>
            </a: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1:1 Scale</a:t>
            </a: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from PoseNet to GameWorld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One-to-One </a:t>
            </a: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Mappings for: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-</a:t>
            </a: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&gt; Wrists L/R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-&gt;Elbows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-&gt; Head/neck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smothering</a:t>
            </a: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applied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5321202" y="626725"/>
            <a:ext cx="2899877" cy="234831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5442458" y="374143"/>
            <a:ext cx="26574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b="0" i="0" sz="1000" u="none" cap="none" strike="noStrike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28845" l="15833" r="28100" t="8035"/>
          <a:stretch/>
        </p:blipFill>
        <p:spPr>
          <a:xfrm>
            <a:off x="5321189" y="703566"/>
            <a:ext cx="2657382" cy="176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6303361" y="1576931"/>
            <a:ext cx="322800" cy="3441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6733780" y="1306897"/>
            <a:ext cx="322800" cy="3441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567921" y="962765"/>
            <a:ext cx="322800" cy="344100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49800" y="3202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Lato"/>
                <a:ea typeface="Lato"/>
                <a:cs typeface="Lato"/>
                <a:sym typeface="Lato"/>
              </a:rPr>
              <a:t>7. Features</a:t>
            </a:r>
            <a:endParaRPr b="1"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407050" y="1265525"/>
            <a:ext cx="4388700" cy="3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◇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Comfortable and easy UI.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Fade In Fade Out of scenes.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Music ambient.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Count of obstacles avoided, collided and total points.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◇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Graphic elements.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Using a 3D model of a moose.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Snow falling.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Ambiented in a mountain range with northern lights. 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◇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Playability.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Sound effects to have feedback.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Tested to adjust parameters and colliders.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"/>
              <a:buChar char="￭"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Optimized algorithm for object spawning.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4294967295" type="ctrTitle"/>
          </p:nvPr>
        </p:nvSpPr>
        <p:spPr>
          <a:xfrm>
            <a:off x="438300" y="0"/>
            <a:ext cx="82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8. Personal comments</a:t>
            </a:r>
            <a:endParaRPr b="1" sz="4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56850" y="46735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2360575" y="1059625"/>
            <a:ext cx="4800900" cy="3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◇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Future Work: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￭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Speed change over time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￭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Add lifes.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￭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Implement different difficulties.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◇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Testing of the prototype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￭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We have tested the prototype of the game with family and friends to collect their feedback to improve the game. Some opinions: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￮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Too slow to be challenging.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Char char="￮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The motion capture is “Buggy”.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Muli"/>
              <a:buChar char="￮"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Your avatar’s face is creepy.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4294967295" type="ctrTitle"/>
          </p:nvPr>
        </p:nvSpPr>
        <p:spPr>
          <a:xfrm>
            <a:off x="2140050" y="19918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DEMO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3378325" y="1481450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for your life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THANKS!!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6450600" y="3004750"/>
            <a:ext cx="2693400" cy="1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Roger Martin-pero Otin 195003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Ferran Enguix Trancoso 195659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Lluis Hernández Melià 193200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Daniel Mateos Manjón 205514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75" y="3958400"/>
            <a:ext cx="1939525" cy="11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4">
            <a:alphaModFix/>
          </a:blip>
          <a:srcRect b="29786" l="0" r="0" t="-15727"/>
          <a:stretch/>
        </p:blipFill>
        <p:spPr>
          <a:xfrm>
            <a:off x="7793777" y="4192505"/>
            <a:ext cx="293002" cy="14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450" y="3462550"/>
            <a:ext cx="1106699" cy="16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525" y="866600"/>
            <a:ext cx="2588375" cy="427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TOPIC 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MAIN IDEA &amp; INTERACTION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STORYBOARD OF THE INTERACTION 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AVATAR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SCENERY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MAPPINGS 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FEATURES</a:t>
            </a:r>
            <a:endParaRPr sz="11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Muli"/>
              <a:buAutoNum type="arabicPeriod"/>
            </a:pPr>
            <a:r>
              <a:rPr lang="en" sz="11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PERSONAL COMMENTS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715400" y="406925"/>
            <a:ext cx="462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1. Topic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5"/>
          <p:cNvSpPr txBox="1"/>
          <p:nvPr>
            <p:ph idx="4294967295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544400" y="2010775"/>
            <a:ext cx="3903300" cy="18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Entertainment</a:t>
            </a:r>
            <a:r>
              <a:rPr lang="en"/>
              <a:t> and exercise.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around family-friendly game.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0425" y="474575"/>
            <a:ext cx="6772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Lato"/>
                <a:ea typeface="Lato"/>
                <a:cs typeface="Lato"/>
                <a:sym typeface="Lato"/>
              </a:rPr>
              <a:t>2. Main idea &amp; Interaction</a:t>
            </a:r>
            <a:endParaRPr b="1"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49149" l="20849" r="50526" t="11677"/>
          <a:stretch/>
        </p:blipFill>
        <p:spPr>
          <a:xfrm>
            <a:off x="1709650" y="1924825"/>
            <a:ext cx="3752053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57200" y="2211825"/>
            <a:ext cx="27546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Main Idea: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Endless running game where the player has to avoid obstacles.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Ambiented in an ice oriented scenery.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Emphasis on possible exercising applications.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287000" y="709500"/>
            <a:ext cx="671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latin typeface="Lato"/>
                <a:ea typeface="Lato"/>
                <a:cs typeface="Lato"/>
                <a:sym typeface="Lato"/>
              </a:rPr>
              <a:t>2. </a:t>
            </a:r>
            <a:r>
              <a:rPr b="1" lang="en" sz="4400">
                <a:latin typeface="Lato"/>
                <a:ea typeface="Lato"/>
                <a:cs typeface="Lato"/>
                <a:sym typeface="Lato"/>
              </a:rPr>
              <a:t>Main idea &amp; Interaction</a:t>
            </a:r>
            <a:endParaRPr b="1" sz="4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3293400" y="2211825"/>
            <a:ext cx="39222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latin typeface="Lato"/>
                <a:ea typeface="Lato"/>
                <a:cs typeface="Lato"/>
                <a:sym typeface="Lato"/>
              </a:rPr>
              <a:t>Interaction: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Representation of the player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It gets information and changes the output in function of the </a:t>
            </a:r>
            <a:br>
              <a:rPr lang="en" sz="1500">
                <a:latin typeface="Lato"/>
                <a:ea typeface="Lato"/>
                <a:cs typeface="Lato"/>
                <a:sym typeface="Lato"/>
              </a:rPr>
            </a:br>
            <a:r>
              <a:rPr lang="en" sz="1500">
                <a:latin typeface="Lato"/>
                <a:ea typeface="Lato"/>
                <a:cs typeface="Lato"/>
                <a:sym typeface="Lato"/>
              </a:rPr>
              <a:t>input → Contributive interaction.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Each movement registered affects the output of the application.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4294967295" type="ctrTitle"/>
          </p:nvPr>
        </p:nvSpPr>
        <p:spPr>
          <a:xfrm>
            <a:off x="2020400" y="376775"/>
            <a:ext cx="497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Storyboard</a:t>
            </a:r>
            <a:endParaRPr b="1" sz="5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29688" y="462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66040" l="0" r="49482" t="0"/>
          <a:stretch/>
        </p:blipFill>
        <p:spPr>
          <a:xfrm>
            <a:off x="3483313" y="1650350"/>
            <a:ext cx="1009266" cy="100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b="0" l="0" r="49482" t="66489"/>
          <a:stretch/>
        </p:blipFill>
        <p:spPr>
          <a:xfrm>
            <a:off x="3501326" y="3734539"/>
            <a:ext cx="996719" cy="99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33149" l="0" r="48357" t="33862"/>
          <a:stretch/>
        </p:blipFill>
        <p:spPr>
          <a:xfrm>
            <a:off x="3495855" y="2705949"/>
            <a:ext cx="996720" cy="98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33149" l="49573" r="0" t="33862"/>
          <a:stretch/>
        </p:blipFill>
        <p:spPr>
          <a:xfrm>
            <a:off x="4559149" y="2703029"/>
            <a:ext cx="973238" cy="98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66040" l="49482" r="0" t="0"/>
          <a:stretch/>
        </p:blipFill>
        <p:spPr>
          <a:xfrm>
            <a:off x="4559149" y="1650350"/>
            <a:ext cx="973238" cy="100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49482" r="0" t="66489"/>
          <a:stretch/>
        </p:blipFill>
        <p:spPr>
          <a:xfrm>
            <a:off x="4559149" y="3728699"/>
            <a:ext cx="973238" cy="99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ctrTitle"/>
          </p:nvPr>
        </p:nvSpPr>
        <p:spPr>
          <a:xfrm>
            <a:off x="2524800" y="532175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 Avatar</a:t>
            </a:r>
            <a:endParaRPr b="1" sz="5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08675" y="46884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18217" l="61681" r="1029" t="38957"/>
          <a:stretch/>
        </p:blipFill>
        <p:spPr>
          <a:xfrm>
            <a:off x="2835274" y="1743325"/>
            <a:ext cx="3473453" cy="250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157075" y="158550"/>
            <a:ext cx="2674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4. Avatar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96325" y="1823500"/>
            <a:ext cx="2637300" cy="28368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→ Commercial model available at Sketchfab:</a:t>
            </a:r>
            <a:endParaRPr sz="14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800" u="sng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https://sketchfab.com/3d-models/moose-1087d02ab0024c458091acae86cf6916</a:t>
            </a:r>
            <a:r>
              <a:rPr lang="en" sz="110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10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→ 7K verts, 12K triangles, low poly.</a:t>
            </a:r>
            <a:endParaRPr sz="14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→ Fully Rigged.</a:t>
            </a:r>
            <a:endParaRPr sz="14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6486675" y="1859900"/>
            <a:ext cx="2163900" cy="25602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→</a:t>
            </a:r>
            <a:r>
              <a:rPr lang="en"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Full-body Inverse Kinematics integration from FastIk library.</a:t>
            </a:r>
            <a:endParaRPr sz="14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(Some features deactivated for the demo) </a:t>
            </a:r>
            <a:endParaRPr sz="1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→ “Custom” running animations so it can work alongside PoseNet.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600" y="1764775"/>
            <a:ext cx="3017100" cy="2954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98750" y="26502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5. Scenery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73050" y="2567275"/>
            <a:ext cx="1870200" cy="24309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Ambientation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-Ice and tundra situation.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-Characters based on wildlife.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2398850" y="2567275"/>
            <a:ext cx="1788300" cy="24309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Point encouragement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-Coins used as  collectibles.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-Eye-Catching.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-Attempts to introduce the idea the of being  collected.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" name="Google Shape;130;p21"/>
          <p:cNvSpPr txBox="1"/>
          <p:nvPr>
            <p:ph idx="3" type="body"/>
          </p:nvPr>
        </p:nvSpPr>
        <p:spPr>
          <a:xfrm>
            <a:off x="4307925" y="2567125"/>
            <a:ext cx="1727100" cy="24309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Penalization objects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Dual idea: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-“Adorable” creatures used to avoid crashing into them.</a:t>
            </a:r>
            <a:endParaRPr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-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Intimidating</a:t>
            </a:r>
            <a:r>
              <a:rPr lang="en">
                <a:latin typeface="Muli"/>
                <a:ea typeface="Muli"/>
                <a:cs typeface="Muli"/>
                <a:sym typeface="Muli"/>
              </a:rPr>
              <a:t> animals that the players also should get away from.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29224" l="12337" r="37162" t="11365"/>
          <a:stretch/>
        </p:blipFill>
        <p:spPr>
          <a:xfrm>
            <a:off x="488900" y="1334050"/>
            <a:ext cx="1838498" cy="101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21960" l="75422" r="0" t="40053"/>
          <a:stretch/>
        </p:blipFill>
        <p:spPr>
          <a:xfrm>
            <a:off x="2758038" y="1440350"/>
            <a:ext cx="1076173" cy="9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17838" l="69743" r="2521" t="39868"/>
          <a:stretch/>
        </p:blipFill>
        <p:spPr>
          <a:xfrm>
            <a:off x="4620203" y="601600"/>
            <a:ext cx="1321702" cy="11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6">
            <a:alphaModFix/>
          </a:blip>
          <a:srcRect b="29771" l="65334" r="0" t="47489"/>
          <a:stretch/>
        </p:blipFill>
        <p:spPr>
          <a:xfrm>
            <a:off x="4264862" y="1825700"/>
            <a:ext cx="1813222" cy="6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